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518" r:id="rId4"/>
    <p:sldId id="519" r:id="rId5"/>
    <p:sldId id="520" r:id="rId6"/>
    <p:sldId id="521" r:id="rId7"/>
    <p:sldId id="522" r:id="rId8"/>
    <p:sldId id="524" r:id="rId9"/>
    <p:sldId id="525" r:id="rId10"/>
    <p:sldId id="526" r:id="rId11"/>
    <p:sldId id="527" r:id="rId12"/>
    <p:sldId id="528" r:id="rId13"/>
    <p:sldId id="529" r:id="rId14"/>
    <p:sldId id="523" r:id="rId15"/>
    <p:sldId id="530" r:id="rId16"/>
    <p:sldId id="531" r:id="rId17"/>
    <p:sldId id="53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besloten vennootschap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5168" y="1155033"/>
            <a:ext cx="8828834" cy="4886330"/>
          </a:xfrm>
        </p:spPr>
        <p:txBody>
          <a:bodyPr>
            <a:noAutofit/>
          </a:bodyPr>
          <a:lstStyle/>
          <a:p>
            <a:r>
              <a:rPr lang="nl-NL" sz="2400" dirty="0"/>
              <a:t>Wie heeft de leiding</a:t>
            </a:r>
            <a:r>
              <a:rPr lang="nl-NL" sz="2400" dirty="0" smtClean="0"/>
              <a:t>: directie/de raad van bestuur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heeft het eigendom</a:t>
            </a:r>
            <a:r>
              <a:rPr lang="nl-NL" sz="2400" dirty="0" smtClean="0"/>
              <a:t>: aandeelhouders.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is er aansprakelijk</a:t>
            </a:r>
            <a:r>
              <a:rPr lang="nl-NL" sz="2400" dirty="0" smtClean="0"/>
              <a:t>: alleen aansprakelijk op wat je hebt ingelegd (je inleg kan je verliezen) dus niet op </a:t>
            </a:r>
            <a:r>
              <a:rPr lang="nl-NL" sz="2400" dirty="0" err="1" smtClean="0"/>
              <a:t>prive</a:t>
            </a:r>
            <a:r>
              <a:rPr lang="nl-NL" sz="2400" dirty="0" smtClean="0"/>
              <a:t> vermogen.</a:t>
            </a:r>
          </a:p>
          <a:p>
            <a:r>
              <a:rPr lang="nl-NL" sz="2400" dirty="0" smtClean="0"/>
              <a:t>Hoe </a:t>
            </a:r>
            <a:r>
              <a:rPr lang="nl-NL" sz="2400" dirty="0"/>
              <a:t>komen ze aan geld</a:t>
            </a:r>
            <a:r>
              <a:rPr lang="nl-NL" sz="2400" dirty="0" smtClean="0"/>
              <a:t>: lenen of het uitgeven van aandelen.</a:t>
            </a:r>
          </a:p>
          <a:p>
            <a:r>
              <a:rPr lang="nl-NL" sz="2400" dirty="0" smtClean="0"/>
              <a:t>Dividend: winstuitkering voor aandeelhouders. (niet alle winst wordt uitgekeerd, gedeelte wordt gereserveerd)</a:t>
            </a:r>
          </a:p>
          <a:p>
            <a:r>
              <a:rPr lang="nl-NL" sz="2400" dirty="0" smtClean="0"/>
              <a:t>BV kunnen hun aandelen niet vrij verhandelen.</a:t>
            </a:r>
          </a:p>
          <a:p>
            <a:r>
              <a:rPr lang="nl-NL" sz="2400" dirty="0" smtClean="0"/>
              <a:t>NV en BV betalen vennootschapsbelasting. </a:t>
            </a:r>
          </a:p>
          <a:p>
            <a:r>
              <a:rPr lang="nl-NL" sz="2400" dirty="0" smtClean="0"/>
              <a:t>Ze moeten een jaarverslag publiceren: overzicht hoe het binnen een bedrijf gaat</a:t>
            </a:r>
          </a:p>
        </p:txBody>
      </p:sp>
    </p:spTree>
    <p:extLst>
      <p:ext uri="{BB962C8B-B14F-4D97-AF65-F5344CB8AC3E}">
        <p14:creationId xmlns:p14="http://schemas.microsoft.com/office/powerpoint/2010/main" val="172315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632" y="0"/>
            <a:ext cx="9033370" cy="1930400"/>
          </a:xfrm>
        </p:spPr>
        <p:txBody>
          <a:bodyPr/>
          <a:lstStyle/>
          <a:p>
            <a:r>
              <a:rPr lang="nl-NL" dirty="0" smtClean="0"/>
              <a:t>Het naamloos vennootschap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613611"/>
            <a:ext cx="10094494" cy="5427752"/>
          </a:xfrm>
        </p:spPr>
        <p:txBody>
          <a:bodyPr>
            <a:noAutofit/>
          </a:bodyPr>
          <a:lstStyle/>
          <a:p>
            <a:r>
              <a:rPr lang="nl-NL" sz="2400" dirty="0"/>
              <a:t>Wie heeft de leiding</a:t>
            </a:r>
            <a:r>
              <a:rPr lang="nl-NL" sz="2400" dirty="0" smtClean="0"/>
              <a:t>: directie/de raad van bestuur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heeft het eigendom</a:t>
            </a:r>
            <a:r>
              <a:rPr lang="nl-NL" sz="2400" dirty="0" smtClean="0"/>
              <a:t>: aandeelhouders.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is er aansprakelijk</a:t>
            </a:r>
            <a:r>
              <a:rPr lang="nl-NL" sz="2400" dirty="0" smtClean="0"/>
              <a:t>: alleen aansprakelijk op wat je hebt ingelegd (je inleg kan je verliezen) dus niet op </a:t>
            </a:r>
            <a:r>
              <a:rPr lang="nl-NL" sz="2400" dirty="0" err="1" smtClean="0"/>
              <a:t>prive</a:t>
            </a:r>
            <a:r>
              <a:rPr lang="nl-NL" sz="2400" dirty="0" smtClean="0"/>
              <a:t> vermogen.</a:t>
            </a:r>
          </a:p>
          <a:p>
            <a:r>
              <a:rPr lang="nl-NL" sz="2400" dirty="0" smtClean="0"/>
              <a:t>Hoe </a:t>
            </a:r>
            <a:r>
              <a:rPr lang="nl-NL" sz="2400" dirty="0"/>
              <a:t>komen ze aan geld</a:t>
            </a:r>
            <a:r>
              <a:rPr lang="nl-NL" sz="2400" dirty="0" smtClean="0"/>
              <a:t>: lenen of het uitgeven van aandelen.</a:t>
            </a:r>
          </a:p>
          <a:p>
            <a:r>
              <a:rPr lang="nl-NL" sz="2400" dirty="0" smtClean="0"/>
              <a:t>Dividend: winstuitkering voor aandeelhouders. (niet alle winst wordt uitgekeerd, gedeelte wordt gereserveerd)</a:t>
            </a:r>
          </a:p>
          <a:p>
            <a:r>
              <a:rPr lang="nl-NL" sz="2400" dirty="0" smtClean="0"/>
              <a:t>NV kunnen hun aandelen vrij verhandelen. De koers bepaald de waarde van het aandeel,</a:t>
            </a:r>
          </a:p>
          <a:p>
            <a:r>
              <a:rPr lang="nl-NL" sz="2400" dirty="0" smtClean="0"/>
              <a:t>NV en BV betalen vennootschapsbelasting. </a:t>
            </a:r>
          </a:p>
          <a:p>
            <a:r>
              <a:rPr lang="nl-NL" sz="2400" dirty="0" smtClean="0"/>
              <a:t>Ze moeten een jaarverslag publiceren: overzicht hoe het binnen een bedrijf gaat</a:t>
            </a:r>
          </a:p>
          <a:p>
            <a:r>
              <a:rPr lang="nl-NL" sz="2400" dirty="0" smtClean="0"/>
              <a:t>Koers: de waarde van de aandelen, hoe hoger de vraag hoe hoger de waarde van de aandelen.</a:t>
            </a:r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137876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632" y="0"/>
            <a:ext cx="9033370" cy="1930400"/>
          </a:xfrm>
        </p:spPr>
        <p:txBody>
          <a:bodyPr/>
          <a:lstStyle/>
          <a:p>
            <a:r>
              <a:rPr lang="nl-NL" dirty="0" smtClean="0"/>
              <a:t>De vereniging: non-profit organisatie.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613611"/>
            <a:ext cx="9033370" cy="5427752"/>
          </a:xfrm>
        </p:spPr>
        <p:txBody>
          <a:bodyPr>
            <a:noAutofit/>
          </a:bodyPr>
          <a:lstStyle/>
          <a:p>
            <a:r>
              <a:rPr lang="nl-NL" sz="2400" dirty="0"/>
              <a:t>Wie heeft de leiding</a:t>
            </a:r>
            <a:r>
              <a:rPr lang="nl-NL" sz="2400" dirty="0" smtClean="0"/>
              <a:t>: bestuur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heeft het eigendom</a:t>
            </a:r>
            <a:r>
              <a:rPr lang="nl-NL" sz="2400" dirty="0" smtClean="0"/>
              <a:t>: de leden.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is er aansprakelijk</a:t>
            </a:r>
            <a:r>
              <a:rPr lang="nl-NL" sz="2400" dirty="0" smtClean="0"/>
              <a:t>: de vereniging is aansprakelijk, niemand op </a:t>
            </a:r>
            <a:r>
              <a:rPr lang="nl-NL" sz="2400" dirty="0" err="1" smtClean="0"/>
              <a:t>prive</a:t>
            </a:r>
            <a:r>
              <a:rPr lang="nl-NL" sz="2400" dirty="0" smtClean="0"/>
              <a:t> vermogen</a:t>
            </a:r>
          </a:p>
          <a:p>
            <a:r>
              <a:rPr lang="nl-NL" sz="2400" dirty="0" smtClean="0"/>
              <a:t>Hoe </a:t>
            </a:r>
            <a:r>
              <a:rPr lang="nl-NL" sz="2400" dirty="0"/>
              <a:t>komen ze aan geld</a:t>
            </a:r>
            <a:r>
              <a:rPr lang="nl-NL" sz="2400" dirty="0" smtClean="0"/>
              <a:t>: contributie door leden, subsidie en sponsering.</a:t>
            </a:r>
          </a:p>
          <a:p>
            <a:r>
              <a:rPr lang="nl-NL" sz="2400" dirty="0" smtClean="0"/>
              <a:t>Vereniging: groep mensen met een gemeenschappelijk doel.</a:t>
            </a:r>
          </a:p>
          <a:p>
            <a:r>
              <a:rPr lang="nl-NL" sz="2400" dirty="0" smtClean="0"/>
              <a:t>Waarom betalen verenigingen geen belasting?</a:t>
            </a:r>
          </a:p>
          <a:p>
            <a:r>
              <a:rPr lang="nl-NL" sz="2400" dirty="0" smtClean="0"/>
              <a:t>Omdat ze geen tot bijna geen winst maken.</a:t>
            </a:r>
          </a:p>
          <a:p>
            <a:r>
              <a:rPr lang="nl-NL" sz="2400" dirty="0" smtClean="0"/>
              <a:t>Ze mogen de winst die ze maken niet uitkeren.</a:t>
            </a:r>
          </a:p>
        </p:txBody>
      </p:sp>
    </p:spTree>
    <p:extLst>
      <p:ext uri="{BB962C8B-B14F-4D97-AF65-F5344CB8AC3E}">
        <p14:creationId xmlns:p14="http://schemas.microsoft.com/office/powerpoint/2010/main" val="206534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632" y="0"/>
            <a:ext cx="9033370" cy="1930400"/>
          </a:xfrm>
        </p:spPr>
        <p:txBody>
          <a:bodyPr/>
          <a:lstStyle/>
          <a:p>
            <a:r>
              <a:rPr lang="nl-NL" dirty="0" smtClean="0"/>
              <a:t>De stichting: non-profit organisatie.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613611"/>
            <a:ext cx="9033370" cy="5427752"/>
          </a:xfrm>
        </p:spPr>
        <p:txBody>
          <a:bodyPr>
            <a:noAutofit/>
          </a:bodyPr>
          <a:lstStyle/>
          <a:p>
            <a:r>
              <a:rPr lang="nl-NL" sz="2400" dirty="0"/>
              <a:t>Wie heeft de leiding</a:t>
            </a:r>
            <a:r>
              <a:rPr lang="nl-NL" sz="2400" dirty="0" smtClean="0"/>
              <a:t>: bestuur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heeft het eigendom</a:t>
            </a:r>
            <a:r>
              <a:rPr lang="nl-NL" sz="2400" dirty="0" smtClean="0"/>
              <a:t>: bestuur.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is er aansprakelijk</a:t>
            </a:r>
            <a:r>
              <a:rPr lang="nl-NL" sz="2400" dirty="0" smtClean="0"/>
              <a:t>: de stichting is aansprakelijk, niemand op </a:t>
            </a:r>
            <a:r>
              <a:rPr lang="nl-NL" sz="2400" dirty="0" err="1" smtClean="0"/>
              <a:t>prive</a:t>
            </a:r>
            <a:r>
              <a:rPr lang="nl-NL" sz="2400" dirty="0" smtClean="0"/>
              <a:t> vermogen</a:t>
            </a:r>
          </a:p>
          <a:p>
            <a:r>
              <a:rPr lang="nl-NL" sz="2400" dirty="0" smtClean="0"/>
              <a:t>Hoe </a:t>
            </a:r>
            <a:r>
              <a:rPr lang="nl-NL" sz="2400" dirty="0"/>
              <a:t>komen ze aan geld</a:t>
            </a:r>
            <a:r>
              <a:rPr lang="nl-NL" sz="2400" dirty="0" smtClean="0"/>
              <a:t>: subsidie/donaties en sponsors.</a:t>
            </a:r>
          </a:p>
          <a:p>
            <a:r>
              <a:rPr lang="nl-NL" sz="2400" dirty="0" smtClean="0"/>
              <a:t>Stichting: vermogen wat bij elkaar gebracht is om een bepaald doel te behalen.</a:t>
            </a:r>
          </a:p>
          <a:p>
            <a:r>
              <a:rPr lang="nl-NL" sz="2400" dirty="0" smtClean="0"/>
              <a:t>Waarom betalen stichtingen geen belasting?</a:t>
            </a:r>
          </a:p>
          <a:p>
            <a:r>
              <a:rPr lang="nl-NL" sz="2400" dirty="0" smtClean="0"/>
              <a:t>Omdat ze geen tot bijna geen winst maken.</a:t>
            </a:r>
          </a:p>
          <a:p>
            <a:r>
              <a:rPr lang="nl-NL" sz="2400" dirty="0" smtClean="0"/>
              <a:t>Ze mogen de winst die ze maken niet uitkeren.</a:t>
            </a:r>
          </a:p>
        </p:txBody>
      </p:sp>
    </p:spTree>
    <p:extLst>
      <p:ext uri="{BB962C8B-B14F-4D97-AF65-F5344CB8AC3E}">
        <p14:creationId xmlns:p14="http://schemas.microsoft.com/office/powerpoint/2010/main" val="199776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b="1" dirty="0" smtClean="0"/>
              <a:t>Aankomende 10 minuten.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7096" y="1282030"/>
            <a:ext cx="6673093" cy="535940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opgave 1 </a:t>
            </a:r>
            <a:r>
              <a:rPr lang="nl-NL" sz="2500" dirty="0" err="1" smtClean="0"/>
              <a:t>tm</a:t>
            </a:r>
            <a:r>
              <a:rPr lang="nl-NL" sz="2500" dirty="0" smtClean="0"/>
              <a:t> 4.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5 </a:t>
            </a:r>
            <a:r>
              <a:rPr lang="nl-NL" sz="2500" dirty="0" err="1" smtClean="0"/>
              <a:t>tm</a:t>
            </a:r>
            <a:r>
              <a:rPr lang="nl-NL" sz="2500" dirty="0" smtClean="0"/>
              <a:t> 8</a:t>
            </a:r>
          </a:p>
          <a:p>
            <a:r>
              <a:rPr lang="nl-NL" sz="2500" dirty="0" smtClean="0"/>
              <a:t>Tm opgave 3 moet je nu zo kunnen invullen, opgave 4 mogelijk even teruglezen en zoeken.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608026" y="14659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608026" y="146593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608026" y="14491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608026" y="14323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608026" y="14407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386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4a: eigenaar aansprakelijk op </a:t>
            </a:r>
            <a:r>
              <a:rPr lang="nl-NL" sz="2500" dirty="0" err="1" smtClean="0"/>
              <a:t>prive</a:t>
            </a:r>
            <a:r>
              <a:rPr lang="nl-NL" sz="2500" dirty="0" smtClean="0"/>
              <a:t> vermogen.</a:t>
            </a:r>
          </a:p>
          <a:p>
            <a:r>
              <a:rPr lang="nl-NL" sz="2500" dirty="0" smtClean="0"/>
              <a:t>4b: elke eigenaar van de V.O.F is aansprakelijk.</a:t>
            </a:r>
          </a:p>
          <a:p>
            <a:r>
              <a:rPr lang="nl-NL" sz="2500" dirty="0" smtClean="0"/>
              <a:t>4c: de </a:t>
            </a:r>
            <a:r>
              <a:rPr lang="nl-NL" sz="2500" dirty="0" err="1" smtClean="0"/>
              <a:t>egenaren</a:t>
            </a:r>
            <a:r>
              <a:rPr lang="nl-NL" sz="2500" dirty="0" smtClean="0"/>
              <a:t> (aandeelhouders) zijn niet verder aansprakelijk dan hun inleg, dus niet op </a:t>
            </a:r>
            <a:r>
              <a:rPr lang="nl-NL" sz="2500" dirty="0" err="1" smtClean="0"/>
              <a:t>prive</a:t>
            </a:r>
            <a:r>
              <a:rPr lang="nl-NL" sz="2500" dirty="0" smtClean="0"/>
              <a:t> vermogen.</a:t>
            </a:r>
          </a:p>
          <a:p>
            <a:r>
              <a:rPr lang="nl-NL" sz="2500" dirty="0" smtClean="0"/>
              <a:t>4d: meerdere eigenaren dus overleg en makkelijk aan geld komen.</a:t>
            </a:r>
          </a:p>
          <a:p>
            <a:r>
              <a:rPr lang="nl-NL" sz="2500" dirty="0" smtClean="0"/>
              <a:t>4</a:t>
            </a:r>
            <a:r>
              <a:rPr lang="nl-NL" sz="2500" baseline="30000" dirty="0" smtClean="0"/>
              <a:t>e</a:t>
            </a:r>
            <a:r>
              <a:rPr lang="nl-NL" sz="2500" dirty="0" smtClean="0"/>
              <a:t>: niet aansprakelijk op </a:t>
            </a:r>
            <a:r>
              <a:rPr lang="nl-NL" sz="2500" dirty="0" err="1" smtClean="0"/>
              <a:t>prive</a:t>
            </a:r>
            <a:r>
              <a:rPr lang="nl-NL" sz="2500" dirty="0" smtClean="0"/>
              <a:t> bezit, je hoeft je als eigenaar niet bezig te houden met het dagelijkse bestuur van de onderneming.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9900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b="1" dirty="0" smtClean="0"/>
              <a:t>Aankomende 5 minuten.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7096" y="1282030"/>
            <a:ext cx="6673093" cy="535940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opgave 5 en 8c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Held, doe een dansje in je hoofd, lees eendere paragrafen door.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608026" y="14659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608026" y="146593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7241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1579" y="1022685"/>
            <a:ext cx="8672423" cy="5018678"/>
          </a:xfrm>
        </p:spPr>
        <p:txBody>
          <a:bodyPr>
            <a:noAutofit/>
          </a:bodyPr>
          <a:lstStyle/>
          <a:p>
            <a:r>
              <a:rPr lang="nl-NL" sz="2500" dirty="0" smtClean="0"/>
              <a:t>5a: BV zijn de aandelen op naam en niet vrij verhandelbaar, bij een NV zijn de aandelen vrij verhandelbaar op de effectenbeurs.</a:t>
            </a:r>
          </a:p>
          <a:p>
            <a:r>
              <a:rPr lang="nl-NL" sz="2500" dirty="0" smtClean="0"/>
              <a:t>5b: aandeelhouders, die kunnen dan zien hoe het </a:t>
            </a:r>
            <a:r>
              <a:rPr lang="nl-NL" sz="2500" dirty="0" err="1" smtClean="0"/>
              <a:t>het</a:t>
            </a:r>
            <a:r>
              <a:rPr lang="nl-NL" sz="2500" dirty="0" smtClean="0"/>
              <a:t> afgelopen jaar is gegaan en of ze mogen verwacht dat de koers van hun aandelen gaat stijgen of dalen.</a:t>
            </a:r>
          </a:p>
          <a:p>
            <a:r>
              <a:rPr lang="nl-NL" sz="2500" dirty="0" smtClean="0"/>
              <a:t>8c: hoe hoger de rente, hoe duurder lenen wordt, hoe hoger de uitgave aan leningen wordt voor bedrijven, hoe minder goed het bij een bedrijf gaat, hoe lager de koers.</a:t>
            </a:r>
          </a:p>
          <a:p>
            <a:r>
              <a:rPr lang="nl-NL" sz="2500" dirty="0" smtClean="0"/>
              <a:t>Of: mensen gaan hun aandelen verkopen en hun geld op de bank zetten waardoor de vraag naar aandelen daalt en de koers daalt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384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Vandaag: 2.6 de ondernemingsvormen.</a:t>
            </a:r>
            <a:endParaRPr lang="nl-NL" sz="2500" dirty="0"/>
          </a:p>
          <a:p>
            <a:r>
              <a:rPr lang="nl-NL" sz="2500" dirty="0" smtClean="0"/>
              <a:t>Toetstof = hoofdstuk 2, behalve de paragraaf begroting en resultatenrekening (wel bespreken niet toetsen)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toegevoegde waarde.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9411"/>
            <a:ext cx="8596668" cy="4741951"/>
          </a:xfrm>
        </p:spPr>
        <p:txBody>
          <a:bodyPr>
            <a:noAutofit/>
          </a:bodyPr>
          <a:lstStyle/>
          <a:p>
            <a:r>
              <a:rPr lang="nl-NL" sz="2500" dirty="0" smtClean="0"/>
              <a:t>Wanneer je een product koopt in de winkel betaal je de verkoopprijs.</a:t>
            </a:r>
          </a:p>
          <a:p>
            <a:r>
              <a:rPr lang="nl-NL" sz="2500" dirty="0" smtClean="0"/>
              <a:t>Deze verkoopprijs is niet volledig voor de verkoper van het product een gedeelte hiervan gaat naar de overheid door middel van belasting.</a:t>
            </a:r>
          </a:p>
          <a:p>
            <a:r>
              <a:rPr lang="nl-NL" sz="2500" dirty="0" smtClean="0"/>
              <a:t>Deze belasting noemen wij: belasting toegevoegde waarde.</a:t>
            </a:r>
          </a:p>
          <a:p>
            <a:r>
              <a:rPr lang="nl-NL" sz="2500" dirty="0" smtClean="0"/>
              <a:t>In Nederland zijn er 3 btw tarieven.</a:t>
            </a:r>
          </a:p>
          <a:p>
            <a:r>
              <a:rPr lang="nl-NL" sz="2500" dirty="0" smtClean="0"/>
              <a:t>0 % = medische hulp en diensten bank</a:t>
            </a:r>
          </a:p>
          <a:p>
            <a:r>
              <a:rPr lang="nl-NL" sz="2500" dirty="0" smtClean="0"/>
              <a:t>6% = eerste levensbehoeftes, boeken, ambacht</a:t>
            </a:r>
          </a:p>
          <a:p>
            <a:r>
              <a:rPr lang="nl-NL" sz="2500" dirty="0" smtClean="0"/>
              <a:t>21% = de rest (vooral luxe goederen)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17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5326" y="-156411"/>
            <a:ext cx="8768676" cy="2086811"/>
          </a:xfrm>
        </p:spPr>
        <p:txBody>
          <a:bodyPr/>
          <a:lstStyle/>
          <a:p>
            <a:r>
              <a:rPr lang="nl-NL" dirty="0" smtClean="0"/>
              <a:t>De BTW.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5326" y="192505"/>
            <a:ext cx="9456821" cy="6195416"/>
          </a:xfrm>
        </p:spPr>
        <p:txBody>
          <a:bodyPr>
            <a:noAutofit/>
          </a:bodyPr>
          <a:lstStyle/>
          <a:p>
            <a:r>
              <a:rPr lang="nl-NL" sz="2400" dirty="0" smtClean="0"/>
              <a:t>BTW = belasting toegevoegde waarde (omzetbelasting).</a:t>
            </a:r>
          </a:p>
          <a:p>
            <a:r>
              <a:rPr lang="nl-NL" sz="2400" dirty="0" smtClean="0"/>
              <a:t>Alle goederen en diensten die een onderneming verkoopt ontvangt het BTW over wat ze moeten afdragen aan de belasting (balans heet dit: te betalen btw)</a:t>
            </a:r>
          </a:p>
          <a:p>
            <a:r>
              <a:rPr lang="nl-NL" sz="2400" dirty="0" smtClean="0"/>
              <a:t>alle goederen en diensten die een onderneming koopt betaald het BTW over wat ze mogen terugvragen aan de belasting. (balans heet dit: te vorderen btw)</a:t>
            </a:r>
          </a:p>
          <a:p>
            <a:r>
              <a:rPr lang="nl-NL" sz="2400" dirty="0" smtClean="0"/>
              <a:t>Verschillende btw tarieven.</a:t>
            </a:r>
          </a:p>
          <a:p>
            <a:r>
              <a:rPr lang="nl-NL" sz="2400" dirty="0" smtClean="0"/>
              <a:t>6%  voor noodzakelijke levensbehoeften 21% luxe goederen 0% voor producten die geëxporteerd worden.</a:t>
            </a:r>
          </a:p>
          <a:p>
            <a:r>
              <a:rPr lang="nl-NL" sz="2400" dirty="0" smtClean="0"/>
              <a:t>Verschil tussen af te dragen en te ontvangen BTW betaal/ontvang je van de ficus.</a:t>
            </a:r>
          </a:p>
          <a:p>
            <a:r>
              <a:rPr lang="nl-NL" sz="2400" dirty="0" smtClean="0"/>
              <a:t>Cq als je 10 euro moet afstaan, en je mag 4 euro terug vragen dan betaal je uiteindelijk 6 euro aan de overheid.</a:t>
            </a:r>
          </a:p>
          <a:p>
            <a:r>
              <a:rPr lang="nl-NL" sz="2400" dirty="0" smtClean="0"/>
              <a:t>BTW heeft geen invloed op je winst/verlies. Je bent eigenlijk doorgeefluik voor de overheid.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1609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200 exclusief 21% btw = 242 euro inclusief btw.</a:t>
            </a:r>
          </a:p>
          <a:p>
            <a:r>
              <a:rPr lang="nl-NL" sz="2500" b="1" dirty="0" smtClean="0"/>
              <a:t>Bedrag exclusief btw / 100 * (100 + btw) = bedrag inclusief btw.</a:t>
            </a:r>
          </a:p>
          <a:p>
            <a:r>
              <a:rPr lang="nl-NL" sz="2500" dirty="0" smtClean="0"/>
              <a:t>200 / 100 * 121 of 200 * 1.21</a:t>
            </a:r>
          </a:p>
          <a:p>
            <a:r>
              <a:rPr lang="nl-NL" sz="2500" dirty="0" smtClean="0"/>
              <a:t>242 euro inclusief 21% btw = 200 exclusief btw.</a:t>
            </a:r>
          </a:p>
          <a:p>
            <a:r>
              <a:rPr lang="nl-NL" sz="2500" b="1" dirty="0" smtClean="0"/>
              <a:t>Bedrag inclusief btw / (100 + btw) * 100 = bedrag exclusief btw.</a:t>
            </a:r>
          </a:p>
          <a:p>
            <a:r>
              <a:rPr lang="nl-NL" sz="2500" dirty="0" smtClean="0"/>
              <a:t>242 / 121 * 100 of 242 / 1.21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7590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Als we alleen het btw bedrag willen weten.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b="1" dirty="0" smtClean="0"/>
              <a:t>Van exclusief btw naar btw berekenen = bedrag * (0 + btw percentage) = btw.</a:t>
            </a:r>
          </a:p>
          <a:p>
            <a:r>
              <a:rPr lang="nl-NL" sz="2500" dirty="0" smtClean="0"/>
              <a:t>1000 * 0.21 = 210 euro.</a:t>
            </a:r>
          </a:p>
          <a:p>
            <a:r>
              <a:rPr lang="nl-NL" sz="2500" b="1" dirty="0" smtClean="0"/>
              <a:t>Van inclusief btw naar btw berekenen = bedrag / (100 + btw percentage) * btw percentage = btw</a:t>
            </a:r>
          </a:p>
          <a:p>
            <a:r>
              <a:rPr lang="nl-NL" sz="2500" dirty="0" smtClean="0"/>
              <a:t>2420 / 121 * 21 = 420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884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b="1" dirty="0" smtClean="0"/>
              <a:t>Vandaag doen we het lekker anders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7096" y="1282030"/>
            <a:ext cx="6673093" cy="5359401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Rechter rij: eenmanszaak en V.O.F (2.3)</a:t>
            </a:r>
          </a:p>
          <a:p>
            <a:r>
              <a:rPr lang="nl-NL" sz="2500" dirty="0" smtClean="0"/>
              <a:t>Rij midden: BV en NV (4,5)</a:t>
            </a:r>
          </a:p>
          <a:p>
            <a:r>
              <a:rPr lang="nl-NL" sz="2500" dirty="0" smtClean="0"/>
              <a:t>Rij links: stichting en vereniging.</a:t>
            </a:r>
          </a:p>
          <a:p>
            <a:r>
              <a:rPr lang="nl-NL" sz="2500" dirty="0" smtClean="0"/>
              <a:t>Bereid voor een presentatie waarin je benoemd in deze volgorde:</a:t>
            </a:r>
          </a:p>
          <a:p>
            <a:r>
              <a:rPr lang="nl-NL" sz="2500" dirty="0" smtClean="0"/>
              <a:t>Wie heeft de leiding:</a:t>
            </a:r>
          </a:p>
          <a:p>
            <a:r>
              <a:rPr lang="nl-NL" sz="2500" dirty="0" smtClean="0"/>
              <a:t>Wie heeft het eigendom:</a:t>
            </a:r>
          </a:p>
          <a:p>
            <a:r>
              <a:rPr lang="nl-NL" sz="2500" dirty="0" smtClean="0"/>
              <a:t>Wie is er aansprakelijk:</a:t>
            </a:r>
          </a:p>
          <a:p>
            <a:r>
              <a:rPr lang="nl-NL" sz="2500" dirty="0" smtClean="0"/>
              <a:t>Hoe komen ze aan geld:</a:t>
            </a:r>
          </a:p>
          <a:p>
            <a:r>
              <a:rPr lang="nl-NL" sz="2500" dirty="0" smtClean="0"/>
              <a:t>De dikgedrukte begrippen.</a:t>
            </a:r>
          </a:p>
          <a:p>
            <a:r>
              <a:rPr lang="nl-NL" sz="2500" dirty="0" smtClean="0"/>
              <a:t>Over 10 minuten haal ik iemand naar voren die laat in presenteren. Je mag spiekbriefje maken voor jezelf.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608026" y="14659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608026" y="146593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608026" y="14491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608026" y="14323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608026" y="14407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89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eenmanszaak: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5168" y="1299411"/>
            <a:ext cx="8828834" cy="4741951"/>
          </a:xfrm>
        </p:spPr>
        <p:txBody>
          <a:bodyPr>
            <a:noAutofit/>
          </a:bodyPr>
          <a:lstStyle/>
          <a:p>
            <a:r>
              <a:rPr lang="nl-NL" sz="2400" dirty="0"/>
              <a:t>Wie heeft de leiding</a:t>
            </a:r>
            <a:r>
              <a:rPr lang="nl-NL" sz="2400" dirty="0" smtClean="0"/>
              <a:t>: de eigenaar</a:t>
            </a:r>
            <a:endParaRPr lang="nl-NL" sz="2400" dirty="0"/>
          </a:p>
          <a:p>
            <a:r>
              <a:rPr lang="nl-NL" sz="2400" dirty="0"/>
              <a:t>Wie heeft het eigendom</a:t>
            </a:r>
            <a:r>
              <a:rPr lang="nl-NL" sz="2400" dirty="0" smtClean="0"/>
              <a:t>: de eigenaar</a:t>
            </a:r>
            <a:endParaRPr lang="nl-NL" sz="2400" dirty="0"/>
          </a:p>
          <a:p>
            <a:r>
              <a:rPr lang="nl-NL" sz="2400" dirty="0"/>
              <a:t>Wie is er aansprakelijk</a:t>
            </a:r>
            <a:r>
              <a:rPr lang="nl-NL" sz="2400" dirty="0" smtClean="0"/>
              <a:t>: de eigenaar</a:t>
            </a:r>
            <a:endParaRPr lang="nl-NL" sz="2400" dirty="0"/>
          </a:p>
          <a:p>
            <a:r>
              <a:rPr lang="nl-NL" sz="2400" dirty="0"/>
              <a:t>Hoe komen ze aan geld</a:t>
            </a:r>
            <a:r>
              <a:rPr lang="nl-NL" sz="2400" dirty="0" smtClean="0"/>
              <a:t>: lenen, maar lastig want maar 1 eigenaar.</a:t>
            </a:r>
          </a:p>
          <a:p>
            <a:r>
              <a:rPr lang="nl-NL" sz="2400" dirty="0" smtClean="0"/>
              <a:t>Eenmanszaak: zaak met 1 eigenaar, die voor alles verantwoordelijk is.</a:t>
            </a:r>
          </a:p>
          <a:p>
            <a:r>
              <a:rPr lang="nl-NL" sz="2400" dirty="0" smtClean="0"/>
              <a:t>Aansprakelijkheid: hij is op ze privé bezit aansprakelijk.</a:t>
            </a:r>
          </a:p>
          <a:p>
            <a:r>
              <a:rPr lang="nl-NL" sz="2400" dirty="0" smtClean="0"/>
              <a:t>Voortbestaan: als de eigenaar ziek wordt of komt te overlijden is er een grote kans dat de eenmanszaak wordt opgeheven.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44963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vennootschap onder firma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5168" y="1130969"/>
            <a:ext cx="8828834" cy="4910394"/>
          </a:xfrm>
        </p:spPr>
        <p:txBody>
          <a:bodyPr>
            <a:noAutofit/>
          </a:bodyPr>
          <a:lstStyle/>
          <a:p>
            <a:r>
              <a:rPr lang="nl-NL" sz="2400" dirty="0"/>
              <a:t>Wie heeft de leiding</a:t>
            </a:r>
            <a:r>
              <a:rPr lang="nl-NL" sz="2400" dirty="0" smtClean="0"/>
              <a:t>: meerdere eigenaren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heeft het eigendom</a:t>
            </a:r>
            <a:r>
              <a:rPr lang="nl-NL" sz="2400" dirty="0" smtClean="0"/>
              <a:t>: meerdere eigenaren</a:t>
            </a:r>
          </a:p>
          <a:p>
            <a:r>
              <a:rPr lang="nl-NL" sz="2400" dirty="0" smtClean="0"/>
              <a:t>Wie </a:t>
            </a:r>
            <a:r>
              <a:rPr lang="nl-NL" sz="2400" dirty="0"/>
              <a:t>is er aansprakelijk</a:t>
            </a:r>
            <a:r>
              <a:rPr lang="nl-NL" sz="2400" dirty="0" smtClean="0"/>
              <a:t>: meerdere eigenaren</a:t>
            </a:r>
          </a:p>
          <a:p>
            <a:r>
              <a:rPr lang="nl-NL" sz="2400" dirty="0" smtClean="0"/>
              <a:t>Hoe </a:t>
            </a:r>
            <a:r>
              <a:rPr lang="nl-NL" sz="2400" dirty="0"/>
              <a:t>komen ze aan geld</a:t>
            </a:r>
            <a:r>
              <a:rPr lang="nl-NL" sz="2400" dirty="0" smtClean="0"/>
              <a:t>: lenen, iets minder lastig, want meerdere eigenaren.</a:t>
            </a:r>
          </a:p>
          <a:p>
            <a:r>
              <a:rPr lang="nl-NL" sz="2400" dirty="0" smtClean="0"/>
              <a:t>V.O.F: zaak met meerdere eigenaren, die voor alles verantwoordelijk zijn.</a:t>
            </a:r>
          </a:p>
          <a:p>
            <a:r>
              <a:rPr lang="nl-NL" sz="2400" dirty="0" smtClean="0"/>
              <a:t>Meerhoofdige leiding: meerdere eigenaren die vaak hun eigen taak hebben.</a:t>
            </a:r>
          </a:p>
          <a:p>
            <a:r>
              <a:rPr lang="nl-NL" sz="2400" dirty="0" smtClean="0"/>
              <a:t>Hoofdelijke aansprakelijkheid: de schuldeiser kan bij elke firmant zijn schuld terug eisen, die moeten onderling maar regelen dat iedereen mee betaald.</a:t>
            </a:r>
          </a:p>
          <a:p>
            <a:r>
              <a:rPr lang="nl-NL" sz="2400" dirty="0" smtClean="0"/>
              <a:t>De V.O.F en de eenmanszaak betalen inkomensbelasting.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5532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1191</TotalTime>
  <Words>1335</Words>
  <Application>Microsoft Office PowerPoint</Application>
  <PresentationFormat>Breedbeeld</PresentationFormat>
  <Paragraphs>141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Welkom Havo/vwo 3.</vt:lpstr>
      <vt:lpstr>Les vandaag:</vt:lpstr>
      <vt:lpstr>Belasting toegevoegde waarde.</vt:lpstr>
      <vt:lpstr>De BTW.</vt:lpstr>
      <vt:lpstr>PowerPoint-presentatie</vt:lpstr>
      <vt:lpstr>Als we alleen het btw bedrag willen weten.</vt:lpstr>
      <vt:lpstr>Vandaag doen we het lekker anders</vt:lpstr>
      <vt:lpstr>De eenmanszaak:</vt:lpstr>
      <vt:lpstr>Het vennootschap onder firma</vt:lpstr>
      <vt:lpstr>Het besloten vennootschap</vt:lpstr>
      <vt:lpstr>Het naamloos vennootschap</vt:lpstr>
      <vt:lpstr>De vereniging: non-profit organisatie.</vt:lpstr>
      <vt:lpstr>De stichting: non-profit organisatie.</vt:lpstr>
      <vt:lpstr>Aankomende 10 minuten.</vt:lpstr>
      <vt:lpstr>PowerPoint-presentatie</vt:lpstr>
      <vt:lpstr>Aankomende 5 minuten.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162</cp:revision>
  <dcterms:created xsi:type="dcterms:W3CDTF">2017-08-27T09:00:36Z</dcterms:created>
  <dcterms:modified xsi:type="dcterms:W3CDTF">2018-01-08T10:01:28Z</dcterms:modified>
</cp:coreProperties>
</file>